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6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82" y="-77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06F-5637-487F-94C0-FF952D4B823D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16872-97AF-4288-A458-1E2DF61A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16872-97AF-4288-A458-1E2DF61A3EB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16872-97AF-4288-A458-1E2DF61A3EB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714356"/>
            <a:ext cx="705802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детский сад №5 «Теремок»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928934"/>
            <a:ext cx="7358114" cy="307183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Содействие и сотрудничество детей и взрослых, признание ребенка полноценным участником (субъектом) образовательных отношений в детском саду»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Выполнила: Балалаева С.Д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Летний отдых</a:t>
            </a:r>
            <a:endParaRPr lang="ru-RU" dirty="0"/>
          </a:p>
        </p:txBody>
      </p:sp>
      <p:pic>
        <p:nvPicPr>
          <p:cNvPr id="5122" name="Picture 2" descr="C:\Users\OEM\Desktop\СВЕТА\фото Детей\IMG-d9410721a418b3011776e51f514a36fb-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6887"/>
          <a:stretch>
            <a:fillRect/>
          </a:stretch>
        </p:blipFill>
        <p:spPr bwMode="auto">
          <a:xfrm>
            <a:off x="4500562" y="2071678"/>
            <a:ext cx="4273388" cy="3840171"/>
          </a:xfrm>
          <a:prstGeom prst="rect">
            <a:avLst/>
          </a:prstGeom>
          <a:noFill/>
        </p:spPr>
      </p:pic>
      <p:pic>
        <p:nvPicPr>
          <p:cNvPr id="6" name="Picture 3" descr="C:\Users\OEM\Desktop\СВЕТА\фото Детей\IMG-dc46c0e34246f02e7a0fbba0c47ecaa3-V.jpg"/>
          <p:cNvPicPr>
            <a:picLocks noChangeAspect="1" noChangeArrowheads="1"/>
          </p:cNvPicPr>
          <p:nvPr/>
        </p:nvPicPr>
        <p:blipFill>
          <a:blip r:embed="rId4" cstate="print"/>
          <a:srcRect r="19726" b="19444"/>
          <a:stretch>
            <a:fillRect/>
          </a:stretch>
        </p:blipFill>
        <p:spPr bwMode="auto">
          <a:xfrm>
            <a:off x="-9234225" y="-14073310"/>
            <a:ext cx="3662029" cy="2071702"/>
          </a:xfrm>
          <a:prstGeom prst="rect">
            <a:avLst/>
          </a:prstGeom>
          <a:noFill/>
        </p:spPr>
      </p:pic>
      <p:pic>
        <p:nvPicPr>
          <p:cNvPr id="5124" name="Picture 4" descr="C:\Users\OEM\Desktop\СВЕТА\фото Детей\IMG-f51d16d6ff716d630c527beb01733057-V.jpg"/>
          <p:cNvPicPr>
            <a:picLocks noChangeAspect="1" noChangeArrowheads="1"/>
          </p:cNvPicPr>
          <p:nvPr/>
        </p:nvPicPr>
        <p:blipFill>
          <a:blip r:embed="rId5"/>
          <a:srcRect l="48684" t="19610" r="-11842" b="28358"/>
          <a:stretch>
            <a:fillRect/>
          </a:stretch>
        </p:blipFill>
        <p:spPr bwMode="auto">
          <a:xfrm>
            <a:off x="714348" y="1214398"/>
            <a:ext cx="4214842" cy="5286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«Зеленый огонек»</a:t>
            </a:r>
            <a:endParaRPr lang="ru-RU" dirty="0"/>
          </a:p>
        </p:txBody>
      </p:sp>
      <p:pic>
        <p:nvPicPr>
          <p:cNvPr id="3074" name="Picture 2" descr="G:\Светлана Дмитр\IMG-c60edd37a21acad1ad6b98f7e82af4e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786190"/>
            <a:ext cx="3691468" cy="2768601"/>
          </a:xfrm>
          <a:prstGeom prst="rect">
            <a:avLst/>
          </a:prstGeom>
          <a:noFill/>
        </p:spPr>
      </p:pic>
      <p:pic>
        <p:nvPicPr>
          <p:cNvPr id="5" name="Picture 2" descr="G:\Светлана Дмитр\IMG-18b9d247643903095fdf631c78b58aa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834476" cy="3625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Флешмоб</a:t>
            </a:r>
            <a:r>
              <a:rPr lang="ru-RU" dirty="0" smtClean="0"/>
              <a:t> ПДД</a:t>
            </a:r>
            <a:endParaRPr lang="ru-RU" dirty="0"/>
          </a:p>
        </p:txBody>
      </p:sp>
      <p:pic>
        <p:nvPicPr>
          <p:cNvPr id="2050" name="Picture 2" descr="G:\Светлана Дмитр\IMG-12b498ee3875bf615a0b61167f7673b6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446332" cy="4834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Зимний совместный отдых</a:t>
            </a:r>
            <a:endParaRPr lang="ru-RU" dirty="0"/>
          </a:p>
        </p:txBody>
      </p:sp>
      <p:pic>
        <p:nvPicPr>
          <p:cNvPr id="4" name="Picture 3" descr="C:\Users\OEM\Desktop\СВЕТА\фото Детей\IMG-dc46c0e34246f02e7a0fbba0c47ecaa3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297" r="-1535" b="-8593"/>
          <a:stretch>
            <a:fillRect/>
          </a:stretch>
        </p:blipFill>
        <p:spPr bwMode="auto">
          <a:xfrm>
            <a:off x="785786" y="4071942"/>
            <a:ext cx="4857784" cy="2786058"/>
          </a:xfrm>
          <a:prstGeom prst="rect">
            <a:avLst/>
          </a:prstGeom>
          <a:noFill/>
        </p:spPr>
      </p:pic>
      <p:pic>
        <p:nvPicPr>
          <p:cNvPr id="6147" name="Picture 3" descr="C:\Users\OEM\Desktop\20220107_150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500306"/>
            <a:ext cx="3125395" cy="4167193"/>
          </a:xfrm>
          <a:prstGeom prst="rect">
            <a:avLst/>
          </a:prstGeom>
          <a:noFill/>
        </p:spPr>
      </p:pic>
      <p:pic>
        <p:nvPicPr>
          <p:cNvPr id="6148" name="Picture 4" descr="C:\Users\OEM\Desktop\20220107_151427.jpg"/>
          <p:cNvPicPr>
            <a:picLocks noChangeAspect="1" noChangeArrowheads="1"/>
          </p:cNvPicPr>
          <p:nvPr/>
        </p:nvPicPr>
        <p:blipFill>
          <a:blip r:embed="rId4" cstate="print"/>
          <a:srcRect l="5951" t="21032" r="9523" b="17063"/>
          <a:stretch>
            <a:fillRect/>
          </a:stretch>
        </p:blipFill>
        <p:spPr bwMode="auto">
          <a:xfrm>
            <a:off x="500034" y="1357298"/>
            <a:ext cx="507209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5282" t="2347" r="-5633"/>
          <a:stretch>
            <a:fillRect/>
          </a:stretch>
        </p:blipFill>
        <p:spPr bwMode="auto">
          <a:xfrm>
            <a:off x="0" y="1500174"/>
            <a:ext cx="4500562" cy="29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2362" t="18109" r="10235" b="15748"/>
          <a:stretch>
            <a:fillRect/>
          </a:stretch>
        </p:blipFill>
        <p:spPr bwMode="auto">
          <a:xfrm>
            <a:off x="3571836" y="3714752"/>
            <a:ext cx="52864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по ПДД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242" r="27007" b="3093"/>
          <a:stretch>
            <a:fillRect/>
          </a:stretch>
        </p:blipFill>
        <p:spPr bwMode="auto">
          <a:xfrm>
            <a:off x="0" y="1285860"/>
            <a:ext cx="35004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10399" t="10800" r="3200" b="6399"/>
          <a:stretch>
            <a:fillRect/>
          </a:stretch>
        </p:blipFill>
        <p:spPr bwMode="auto">
          <a:xfrm>
            <a:off x="5286348" y="1714488"/>
            <a:ext cx="38576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3540" t="12891" r="21239" b="5078"/>
          <a:stretch>
            <a:fillRect/>
          </a:stretch>
        </p:blipFill>
        <p:spPr bwMode="auto">
          <a:xfrm>
            <a:off x="3571868" y="3214686"/>
            <a:ext cx="1643074" cy="293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>
              <a:buNone/>
            </a:pPr>
            <a:r>
              <a:rPr lang="ru-RU" sz="1600" dirty="0" smtClean="0"/>
              <a:t>		«Лучше всего можно помочь детям, </a:t>
            </a:r>
          </a:p>
          <a:p>
            <a:pPr lvl="0" algn="r">
              <a:buNone/>
            </a:pPr>
            <a:r>
              <a:rPr lang="ru-RU" sz="1600" dirty="0" smtClean="0"/>
              <a:t>помогая их родителям» Т. Харрис.</a:t>
            </a:r>
          </a:p>
          <a:p>
            <a:pPr lvl="0" algn="just">
              <a:buNone/>
            </a:pPr>
            <a:r>
              <a:rPr lang="ru-RU" sz="1600" dirty="0" smtClean="0"/>
              <a:t>		ФГОС ДО обозначил основные принципы дошкольного образования, в том числе и « содействие и сотрудничество детей и взрослых, признание ребенка полноценным участником (субъектом) образовательных отношений», «сотрудничество организации с семьей», приобщение детей к </a:t>
            </a:r>
            <a:r>
              <a:rPr lang="ru-RU" sz="1600" dirty="0" err="1" smtClean="0"/>
              <a:t>социокультурным</a:t>
            </a:r>
            <a:r>
              <a:rPr lang="ru-RU" sz="1600" dirty="0" smtClean="0"/>
              <a:t> нормам, традициям семьи, общества и государства». Поэтому основной целью взаимодействия с семьями воспитанников является создание единого пространства семья – детский сад, как пространства развития ребенка, в котором всем участникам педагогического процесса (детям, родителям, педагогам) уютно.</a:t>
            </a:r>
          </a:p>
          <a:p>
            <a:pPr lvl="0" algn="just">
              <a:buNone/>
            </a:pPr>
            <a:r>
              <a:rPr lang="ru-RU" sz="1600" dirty="0" smtClean="0"/>
              <a:t>		Работая с родителями, мы помогаем им увидеть отличие мира детей от мира взрослых, преодолеть авторитарное отношение к ребенку, относиться к нему, как равному себе, и понимать, что недопустимо сравнивать его с другими детьми; открывать сильные и слабые стороны ребенка и учитывать их в решении задач воспитания; проявлять искреннюю заинтересованность в действиях ребенка и быть готовым к эмоциональной поддержке.</a:t>
            </a:r>
          </a:p>
          <a:p>
            <a:pPr algn="just">
              <a:buNone/>
            </a:pPr>
            <a:r>
              <a:rPr lang="ru-RU" sz="1600" dirty="0" smtClean="0"/>
              <a:t>		Взаимодействие ДОУ с семьей – это объединение общих целей, интересов и деятельности в плане развития гармоничного и здорового ребенка.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dirty="0" smtClean="0"/>
              <a:t>	</a:t>
            </a:r>
            <a:r>
              <a:rPr lang="ru-RU" b="1" dirty="0" smtClean="0"/>
              <a:t>Создание необходимых условий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для формирования ответственных взаимоотношений с семьями воспитанников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и развития компетентности родителей;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единого педагогического пространства для гармоничного формирования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/>
              <a:t>личности ребенка.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Обеспечить права родителей , на участие в жизни детского сада.</a:t>
            </a:r>
          </a:p>
          <a:p>
            <a:pPr lvl="0"/>
            <a:r>
              <a:rPr lang="ru-RU" dirty="0" smtClean="0"/>
              <a:t>Изучить отношения к различным вопросам воспитания, обучения и развития детей, условия организации разнообразной деятельности.</a:t>
            </a:r>
          </a:p>
          <a:p>
            <a:pPr lvl="0"/>
            <a:r>
              <a:rPr lang="ru-RU" dirty="0" smtClean="0"/>
              <a:t>Знакомить с трудностями воспитания и лучшим опытом воспитания в детском саду и в семье.</a:t>
            </a:r>
          </a:p>
          <a:p>
            <a:pPr lvl="0"/>
            <a:r>
              <a:rPr lang="ru-RU" dirty="0" smtClean="0"/>
              <a:t>Информировать об актуальных задачах  воспитания и обучения детей.</a:t>
            </a:r>
          </a:p>
          <a:p>
            <a:pPr lvl="0"/>
            <a:r>
              <a:rPr lang="ru-RU" dirty="0" smtClean="0"/>
              <a:t>Создавать условий для сотрудничества, способствующего развитию конструктивного взаимодействия с родителями и детьми.</a:t>
            </a:r>
          </a:p>
          <a:p>
            <a:pPr lvl="0"/>
            <a:r>
              <a:rPr lang="ru-RU" dirty="0" smtClean="0"/>
              <a:t>Привлекать семьи воспитанников к участию в совместных мероприятиях.</a:t>
            </a:r>
          </a:p>
          <a:p>
            <a:pPr lvl="0"/>
            <a:r>
              <a:rPr lang="ru-RU" dirty="0" smtClean="0"/>
              <a:t>Поощрять родителей за внимательное отношение к разнообразным стремлениям и потребностям ребенка, за создание необходимых условий для их удовлетворения в семье.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00108"/>
            <a:ext cx="7258072" cy="1000132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на формирование педагогического опыта родителей в воспитании детей способствует сплочению семейных уз.</a:t>
            </a:r>
            <a:r>
              <a:rPr lang="ru-RU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3500438"/>
            <a:ext cx="7615262" cy="26257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Семья – это то, что мы делим на всех,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Всем понемножку: и слезы и смех,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Взлет и падение, радость, печаль,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Дружба и ссоры, молчанья печать.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Семья это то – что с тобою всегда.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Пусть мчатся секунды, недели, года,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Но стены родные, отчий твой дом –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Сердце навеки останется в нем!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Формы взаимодействия с родителями</a:t>
            </a:r>
            <a:endParaRPr lang="ru-RU" sz="2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Традиционные </a:t>
            </a:r>
          </a:p>
          <a:p>
            <a:r>
              <a:rPr lang="ru-RU" dirty="0" smtClean="0"/>
              <a:t>Нетрадиционные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Традиционные формы работы с родителями</a:t>
            </a:r>
            <a:br>
              <a:rPr lang="ru-RU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sz="7200" dirty="0" smtClean="0"/>
              <a:t>• Родительские</a:t>
            </a:r>
          </a:p>
          <a:p>
            <a:pPr algn="just"/>
            <a:r>
              <a:rPr lang="ru-RU" sz="7200" dirty="0" smtClean="0"/>
              <a:t>собрания</a:t>
            </a:r>
          </a:p>
          <a:p>
            <a:pPr algn="just"/>
            <a:r>
              <a:rPr lang="ru-RU" sz="7200" dirty="0" smtClean="0"/>
              <a:t>• Конференции</a:t>
            </a:r>
          </a:p>
          <a:p>
            <a:pPr algn="just"/>
            <a:r>
              <a:rPr lang="ru-RU" sz="7200" dirty="0" smtClean="0"/>
              <a:t>• «Круглые столы»</a:t>
            </a:r>
          </a:p>
          <a:p>
            <a:pPr algn="just"/>
            <a:r>
              <a:rPr lang="ru-RU" sz="7200" dirty="0" smtClean="0"/>
              <a:t>• Родительские</a:t>
            </a:r>
          </a:p>
          <a:p>
            <a:pPr algn="just"/>
            <a:r>
              <a:rPr lang="ru-RU" sz="7200" dirty="0" smtClean="0"/>
              <a:t>собрания</a:t>
            </a:r>
          </a:p>
          <a:p>
            <a:pPr algn="just"/>
            <a:r>
              <a:rPr lang="ru-RU" sz="7200" dirty="0" smtClean="0"/>
              <a:t>• Беседы</a:t>
            </a:r>
          </a:p>
          <a:p>
            <a:pPr algn="just"/>
            <a:r>
              <a:rPr lang="ru-RU" sz="7200" dirty="0" smtClean="0"/>
              <a:t>• Консультации</a:t>
            </a:r>
          </a:p>
          <a:p>
            <a:pPr algn="just"/>
            <a:r>
              <a:rPr lang="ru-RU" sz="7200" dirty="0" smtClean="0"/>
              <a:t>• Посещение на дому</a:t>
            </a:r>
          </a:p>
          <a:p>
            <a:pPr algn="just"/>
            <a:r>
              <a:rPr lang="ru-RU" sz="7200" dirty="0" smtClean="0"/>
              <a:t>• анкетирование</a:t>
            </a:r>
          </a:p>
          <a:p>
            <a:pPr algn="just"/>
            <a:r>
              <a:rPr lang="ru-RU" sz="7200" dirty="0" smtClean="0"/>
              <a:t>• Выставки детских</a:t>
            </a:r>
          </a:p>
          <a:p>
            <a:pPr algn="just"/>
            <a:r>
              <a:rPr lang="ru-RU" sz="7200" dirty="0" smtClean="0"/>
              <a:t>работ</a:t>
            </a:r>
          </a:p>
          <a:p>
            <a:pPr algn="just"/>
            <a:r>
              <a:rPr lang="ru-RU" sz="7200" dirty="0" smtClean="0"/>
              <a:t>• Стенды</a:t>
            </a:r>
          </a:p>
          <a:p>
            <a:pPr algn="just"/>
            <a:r>
              <a:rPr lang="ru-RU" sz="7200" dirty="0" smtClean="0"/>
              <a:t>• Ширмы</a:t>
            </a:r>
          </a:p>
          <a:p>
            <a:pPr algn="just"/>
            <a:r>
              <a:rPr lang="ru-RU" sz="7200" dirty="0" smtClean="0"/>
              <a:t>• Папка-передвижка</a:t>
            </a:r>
            <a:endParaRPr lang="ru-RU" sz="7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Конкурсная программа</a:t>
            </a:r>
            <a:endParaRPr lang="ru-RU" dirty="0"/>
          </a:p>
        </p:txBody>
      </p:sp>
      <p:pic>
        <p:nvPicPr>
          <p:cNvPr id="1028" name="Picture 4" descr="G:\Светлана Дмитр\IMG-42b028285b43566e99c26337c3c5bf73-V.jpg"/>
          <p:cNvPicPr>
            <a:picLocks noChangeAspect="1" noChangeArrowheads="1"/>
          </p:cNvPicPr>
          <p:nvPr/>
        </p:nvPicPr>
        <p:blipFill>
          <a:blip r:embed="rId2"/>
          <a:srcRect r="20268"/>
          <a:stretch>
            <a:fillRect/>
          </a:stretch>
        </p:blipFill>
        <p:spPr bwMode="auto">
          <a:xfrm>
            <a:off x="4857752" y="4214818"/>
            <a:ext cx="3934318" cy="2809880"/>
          </a:xfrm>
          <a:prstGeom prst="rect">
            <a:avLst/>
          </a:prstGeom>
          <a:noFill/>
        </p:spPr>
      </p:pic>
      <p:pic>
        <p:nvPicPr>
          <p:cNvPr id="1029" name="Picture 5" descr="G:\Светлана Дмитр\IMG-7792329c7451ef645b1e15a6c934c11d-V.jpg"/>
          <p:cNvPicPr>
            <a:picLocks noChangeAspect="1" noChangeArrowheads="1"/>
          </p:cNvPicPr>
          <p:nvPr/>
        </p:nvPicPr>
        <p:blipFill>
          <a:blip r:embed="rId3" cstate="print"/>
          <a:srcRect l="7033" t="13791" r="1538" b="15879"/>
          <a:stretch>
            <a:fillRect/>
          </a:stretch>
        </p:blipFill>
        <p:spPr bwMode="auto">
          <a:xfrm>
            <a:off x="5786446" y="1285860"/>
            <a:ext cx="2786082" cy="2857520"/>
          </a:xfrm>
          <a:prstGeom prst="rect">
            <a:avLst/>
          </a:prstGeom>
          <a:noFill/>
        </p:spPr>
      </p:pic>
      <p:pic>
        <p:nvPicPr>
          <p:cNvPr id="1030" name="Picture 6" descr="G:\Светлана Дмитр\IMG-cd79652d157330a4fc99b3331b3449a5-V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9311" y="1500174"/>
            <a:ext cx="5477433" cy="316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8 Марта</a:t>
            </a:r>
            <a:endParaRPr lang="ru-RU" dirty="0"/>
          </a:p>
        </p:txBody>
      </p:sp>
      <p:pic>
        <p:nvPicPr>
          <p:cNvPr id="4098" name="Picture 2" descr="C:\Users\OEM\Desktop\СВЕТА\Screenshot_20200403_2249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39131"/>
            <a:ext cx="6858000" cy="384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267</Words>
  <PresentationFormat>Экран (4:3)</PresentationFormat>
  <Paragraphs>65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автономное дошкольное образовательное учреждение  детский сад №5 «Теремок»</vt:lpstr>
      <vt:lpstr>АКТУАЛЬНОСТЬ:</vt:lpstr>
      <vt:lpstr>Цель:</vt:lpstr>
      <vt:lpstr>ЗАДАЧИ:</vt:lpstr>
      <vt:lpstr>      ГИПОТЕЗА:  Влияние на формирование педагогического опыта родителей в воспитании детей способствует сплочению семейных уз. </vt:lpstr>
      <vt:lpstr>Формы взаимодействия с родителями</vt:lpstr>
      <vt:lpstr>Традиционные формы работы с родителями </vt:lpstr>
      <vt:lpstr>Конкурсная программа</vt:lpstr>
      <vt:lpstr>Праздник 8 Марта</vt:lpstr>
      <vt:lpstr>Летний отдых</vt:lpstr>
      <vt:lpstr>«Зеленый огонек»</vt:lpstr>
      <vt:lpstr>Флешмоб ПДД</vt:lpstr>
      <vt:lpstr>Зимний совместный отдых</vt:lpstr>
      <vt:lpstr>Родительское собрание</vt:lpstr>
      <vt:lpstr>Акция по ПДД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№5 *Теремок*</dc:title>
  <dc:creator>OEM</dc:creator>
  <cp:lastModifiedBy>1</cp:lastModifiedBy>
  <cp:revision>36</cp:revision>
  <dcterms:created xsi:type="dcterms:W3CDTF">2024-01-16T12:24:52Z</dcterms:created>
  <dcterms:modified xsi:type="dcterms:W3CDTF">2024-12-25T08:15:45Z</dcterms:modified>
</cp:coreProperties>
</file>